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85" r:id="rId3"/>
    <p:sldId id="257" r:id="rId4"/>
    <p:sldId id="258" r:id="rId5"/>
    <p:sldId id="290" r:id="rId6"/>
    <p:sldId id="289" r:id="rId7"/>
    <p:sldId id="292" r:id="rId8"/>
    <p:sldId id="287" r:id="rId9"/>
    <p:sldId id="288" r:id="rId10"/>
    <p:sldId id="291" r:id="rId11"/>
    <p:sldId id="260" r:id="rId12"/>
    <p:sldId id="277" r:id="rId13"/>
    <p:sldId id="270" r:id="rId14"/>
    <p:sldId id="278" r:id="rId15"/>
    <p:sldId id="279" r:id="rId16"/>
    <p:sldId id="269" r:id="rId17"/>
    <p:sldId id="283" r:id="rId18"/>
    <p:sldId id="282" r:id="rId19"/>
    <p:sldId id="280" r:id="rId20"/>
    <p:sldId id="281" r:id="rId21"/>
    <p:sldId id="284" r:id="rId22"/>
    <p:sldId id="28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5" autoAdjust="0"/>
    <p:restoredTop sz="80947" autoAdjust="0"/>
  </p:normalViewPr>
  <p:slideViewPr>
    <p:cSldViewPr snapToGrid="0">
      <p:cViewPr varScale="1">
        <p:scale>
          <a:sx n="85" d="100"/>
          <a:sy n="85" d="100"/>
        </p:scale>
        <p:origin x="75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237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244" y="1218341"/>
        <a:ext cx="1368032" cy="1377764"/>
      </dsp:txXfrm>
    </dsp:sp>
    <dsp:sp modelId="{96701B94-0767-49E1-A156-4F40F84BCEA8}">
      <dsp:nvSpPr>
        <dsp:cNvPr id="0" name=""/>
        <dsp:cNvSpPr/>
      </dsp:nvSpPr>
      <dsp:spPr>
        <a:xfrm>
          <a:off x="162841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23" y="1218341"/>
        <a:ext cx="1368032" cy="1377764"/>
      </dsp:txXfrm>
    </dsp:sp>
    <dsp:sp modelId="{A0647606-C1E3-49D0-9CD1-BC294BA38448}">
      <dsp:nvSpPr>
        <dsp:cNvPr id="0" name=""/>
        <dsp:cNvSpPr/>
      </dsp:nvSpPr>
      <dsp:spPr>
        <a:xfrm>
          <a:off x="325459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603" y="1218341"/>
        <a:ext cx="1368032" cy="1377764"/>
      </dsp:txXfrm>
    </dsp:sp>
    <dsp:sp modelId="{3875F102-DA91-4C31-9112-1824E460AD03}">
      <dsp:nvSpPr>
        <dsp:cNvPr id="0" name=""/>
        <dsp:cNvSpPr/>
      </dsp:nvSpPr>
      <dsp:spPr>
        <a:xfrm>
          <a:off x="488077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Correlations</a:t>
          </a:r>
          <a:endParaRPr lang="en-US" sz="1900" kern="1200" dirty="0"/>
        </a:p>
      </dsp:txBody>
      <dsp:txXfrm>
        <a:off x="4954783" y="1218341"/>
        <a:ext cx="1368032" cy="1377764"/>
      </dsp:txXfrm>
    </dsp:sp>
    <dsp:sp modelId="{7C994B2C-9B51-4CB7-B616-2F1182B9422D}">
      <dsp:nvSpPr>
        <dsp:cNvPr id="0" name=""/>
        <dsp:cNvSpPr/>
      </dsp:nvSpPr>
      <dsp:spPr>
        <a:xfrm>
          <a:off x="650695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80963" y="1218341"/>
        <a:ext cx="1368032" cy="1377764"/>
      </dsp:txXfrm>
    </dsp:sp>
    <dsp:sp modelId="{9A981F31-EC91-4D7B-BCC0-8320E0F9C2E6}">
      <dsp:nvSpPr>
        <dsp:cNvPr id="0" name=""/>
        <dsp:cNvSpPr/>
      </dsp:nvSpPr>
      <dsp:spPr>
        <a:xfrm>
          <a:off x="813313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7143" y="1218341"/>
        <a:ext cx="1368032" cy="1377764"/>
      </dsp:txXfrm>
    </dsp:sp>
    <dsp:sp modelId="{72DEADD0-B40B-4144-A329-487E034F8677}">
      <dsp:nvSpPr>
        <dsp:cNvPr id="0" name=""/>
        <dsp:cNvSpPr/>
      </dsp:nvSpPr>
      <dsp:spPr>
        <a:xfrm>
          <a:off x="9759315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3322" y="1218341"/>
        <a:ext cx="1368032" cy="137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0.png>
</file>

<file path=ppt/media/image8.png>
</file>

<file path=ppt/media/image9.jpe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30/01/2014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Phase 1</a:t>
            </a:r>
            <a:r>
              <a:rPr lang="de-DE" baseline="0" dirty="0" smtClean="0"/>
              <a:t> begann:  30. Oktober 2012</a:t>
            </a:r>
          </a:p>
          <a:p>
            <a:r>
              <a:rPr lang="de-DE" dirty="0" smtClean="0"/>
              <a:t>Inter-</a:t>
            </a:r>
            <a:r>
              <a:rPr lang="de-DE" dirty="0" err="1" smtClean="0"/>
              <a:t>language</a:t>
            </a:r>
            <a:r>
              <a:rPr lang="de-DE" baseline="0" dirty="0" smtClean="0"/>
              <a:t> links i</a:t>
            </a:r>
            <a:r>
              <a:rPr lang="de-DE" dirty="0" smtClean="0"/>
              <a:t>n allen Wikipedias</a:t>
            </a:r>
            <a:r>
              <a:rPr lang="de-DE" baseline="0" dirty="0" smtClean="0"/>
              <a:t> aktiviert: 06. März 2013</a:t>
            </a:r>
          </a:p>
          <a:p>
            <a:r>
              <a:rPr lang="de-DE" dirty="0" smtClean="0"/>
              <a:t>Phase 2 begann: 04. Februar 2013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205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00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1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GitHub</a:t>
            </a:r>
            <a:r>
              <a:rPr lang="de-DE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Startpunkt, da wir nicht direkt auf </a:t>
            </a:r>
            <a:r>
              <a:rPr lang="de-DE" dirty="0" err="1" smtClean="0"/>
              <a:t>Wikimedia</a:t>
            </a:r>
            <a:r>
              <a:rPr lang="de-DE" dirty="0" smtClean="0"/>
              <a:t>-Servern</a:t>
            </a:r>
            <a:r>
              <a:rPr lang="de-DE" baseline="0" dirty="0" smtClean="0"/>
              <a:t> arbeiten konnten (Projekt beantragen…)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Bachelorprojekt-Wiki befindet sich </a:t>
            </a:r>
            <a:r>
              <a:rPr lang="de-DE" baseline="0" dirty="0" err="1" smtClean="0"/>
              <a:t>immernoch</a:t>
            </a:r>
            <a:r>
              <a:rPr lang="de-DE" baseline="0" dirty="0" smtClean="0"/>
              <a:t> dort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 err="1" smtClean="0"/>
              <a:t>MediaWiki</a:t>
            </a:r>
            <a:r>
              <a:rPr lang="de-DE" baseline="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Beschreibung unserer Extension: Infos, Installationsanleitung, Konfiguration…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Verweis auf Repository / Gerrit / </a:t>
            </a:r>
            <a:r>
              <a:rPr lang="de-DE" baseline="0" dirty="0" err="1" smtClean="0"/>
              <a:t>BugZilla</a:t>
            </a: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 err="1" smtClean="0"/>
              <a:t>BugZilla</a:t>
            </a:r>
            <a:r>
              <a:rPr lang="de-DE" baseline="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Ticketverwaltung, verwenden wir derzeit nicht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Stattdessen </a:t>
            </a:r>
            <a:r>
              <a:rPr lang="de-DE" baseline="0" dirty="0" err="1" smtClean="0"/>
              <a:t>Scrum</a:t>
            </a:r>
            <a:r>
              <a:rPr lang="de-DE" baseline="0" dirty="0" smtClean="0"/>
              <a:t>-Board am Schrank (CLICK)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 smtClean="0"/>
          </a:p>
          <a:p>
            <a:r>
              <a:rPr lang="de-DE" dirty="0" err="1" smtClean="0"/>
              <a:t>Git</a:t>
            </a:r>
            <a:r>
              <a:rPr lang="de-DE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Muss beantragt werden / dauert 2-3 Wochen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Interaktion</a:t>
            </a:r>
            <a:r>
              <a:rPr lang="de-DE" baseline="0" dirty="0" smtClean="0"/>
              <a:t> nur über Gerrit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177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+2 ist nicht 2 mal +1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588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Projekt-Antrag braucht ca</a:t>
            </a:r>
            <a:r>
              <a:rPr lang="de-DE" baseline="0" dirty="0" smtClean="0"/>
              <a:t>. 2-3 Wochen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814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41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516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B944F-9E6D-4A10-93D5-3D4059F8B53E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AE70-03F7-4C4F-9F6B-3D747A365E56}" type="datetime1">
              <a:rPr lang="de-DE" smtClean="0"/>
              <a:t>30.01.2014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36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AE4C-FB2A-4C26-994B-43587CA6BA4F}" type="datetime1">
              <a:rPr lang="de-DE" smtClean="0"/>
              <a:t>30.01.2014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05036-E014-407B-800B-85AA0E56769C}" type="datetime1">
              <a:rPr lang="de-DE" smtClean="0"/>
              <a:t>30.01.2014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AE11C-18BE-4DD8-A096-29B206865B57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1AEB85EE-025C-4286-BF3A-7A3C0933F8A4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057CD-B023-41F4-8589-CC60758BF15E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C8CD-70EE-4F75-95BD-9FBE1B1F420B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5EDD-4250-43AA-8A38-85EE95247A74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B7C896E7-42BC-4FF6-9B3B-88D6E69D1768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Wikitech / Wikimedia Labs</a:t>
            </a:r>
            <a:endParaRPr lang="de-DE" dirty="0"/>
          </a:p>
        </p:txBody>
      </p:sp>
      <p:sp>
        <p:nvSpPr>
          <p:cNvPr id="12" name="Inhaltsplatzhalt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7800" indent="-177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Wikimedia Labs is an </a:t>
            </a:r>
            <a:r>
              <a:rPr lang="en-US" dirty="0" err="1" smtClean="0"/>
              <a:t>OpenStack</a:t>
            </a:r>
            <a:r>
              <a:rPr lang="en-US" dirty="0" smtClean="0"/>
              <a:t> infrastructure</a:t>
            </a:r>
          </a:p>
          <a:p>
            <a:pPr marL="177800" indent="-177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To create own VMs, we had to apply for a Labs project</a:t>
            </a:r>
          </a:p>
          <a:p>
            <a:pPr marL="177800" indent="-177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Public IPv4 address (</a:t>
            </a:r>
            <a:r>
              <a:rPr lang="en-US" dirty="0" err="1" smtClean="0"/>
              <a:t>MediaWiki</a:t>
            </a:r>
            <a:r>
              <a:rPr lang="en-US" dirty="0" smtClean="0"/>
              <a:t> needs to be reachable for the hub)</a:t>
            </a:r>
          </a:p>
          <a:p>
            <a:pPr marL="177800" indent="-177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Plain VMs, no software / database preinstalled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AE70-03F7-4C4F-9F6B-3D747A365E56}" type="datetime1">
              <a:rPr lang="de-DE" smtClean="0"/>
              <a:pPr/>
              <a:t>30.01.2014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997" y="1874999"/>
            <a:ext cx="2663241" cy="310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2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Intelligent Forms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1CAC0-CB58-4BAA-927B-225AEA168606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pic>
        <p:nvPicPr>
          <p:cNvPr id="2050" name="Picture 2" descr="http://upload.wikimedia.org/wikipedia/commons/thumb/6/66/Wikidata-logo-en.svg/1052px-Wikidata-logo-e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275" y="294834"/>
            <a:ext cx="6521450" cy="46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AE65-1BF5-4C04-8555-05ED3112C5FE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01C3E-FA97-4088-A76C-F18AF4EC6738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</a:t>
                </a:r>
                <a:r>
                  <a:rPr lang="en-US" dirty="0" smtClean="0"/>
                  <a:t> pid2 </a:t>
                </a:r>
                <a:r>
                  <a:rPr lang="en-US" dirty="0"/>
                  <a:t>INT, </a:t>
                </a:r>
                <a:r>
                  <a:rPr lang="en-US" dirty="0" smtClean="0"/>
                  <a:t> correlation 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BA5C8-197C-4CFB-A67A-34C223E78B0F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wbs_propertyPairs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an Entity 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$</a:t>
            </a:r>
            <a:r>
              <a:rPr lang="en-US" dirty="0"/>
              <a:t>L </a:t>
            </a:r>
            <a:r>
              <a:rPr lang="en-US" dirty="0" smtClean="0"/>
              <a:t> = properties of E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threshold</a:t>
            </a:r>
            <a:r>
              <a:rPr lang="de-DE" dirty="0" smtClean="0"/>
              <a:t> = </a:t>
            </a:r>
            <a:r>
              <a:rPr lang="de-DE" dirty="0" err="1" smtClean="0"/>
              <a:t>minimum</a:t>
            </a:r>
            <a:r>
              <a:rPr lang="de-DE" dirty="0" smtClean="0"/>
              <a:t> </a:t>
            </a:r>
            <a:r>
              <a:rPr lang="de-DE" dirty="0" err="1" smtClean="0"/>
              <a:t>correlation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($L)</a:t>
            </a:r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BAC1-B002-4988-8221-4A7332F7D880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Work in Progress / Future Plans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6B1AE-B3C2-4B85-82EA-10A1964ADEDB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pic>
        <p:nvPicPr>
          <p:cNvPr id="5122" name="Picture 2" descr="http://1.bp.blogspot.com/-rYvPlh22S4c/UTH8f_pPHaI/AAAAAAAAASc/9hJmsZN_h9c/s640/zukunf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t="7914" r="1340" b="4469"/>
          <a:stretch/>
        </p:blipFill>
        <p:spPr bwMode="auto">
          <a:xfrm>
            <a:off x="2868969" y="457201"/>
            <a:ext cx="6454063" cy="41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filter</a:t>
                </a:r>
                <a:r>
                  <a:rPr lang="de-DE" dirty="0" smtClean="0"/>
                  <a:t> out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D7FA2-AA5A-498C-88C6-2FB90063D725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Take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consideration</a:t>
            </a:r>
            <a:endParaRPr lang="de-DE" dirty="0" smtClean="0"/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D2FE-C8CC-435E-8C70-2B9730879FE2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others</a:t>
            </a:r>
            <a:endParaRPr lang="de-DE" dirty="0" smtClean="0"/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81F3D-37EF-4D5E-B11B-BB8E191BE91D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2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Who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2A704-B93B-4E00-8920-AF397E1A9C3D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2" descr="group_pi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7" t="25267" r="15128" b="1970"/>
          <a:stretch/>
        </p:blipFill>
        <p:spPr bwMode="auto">
          <a:xfrm>
            <a:off x="495299" y="1095374"/>
            <a:ext cx="8334376" cy="513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9177454" y="1749470"/>
            <a:ext cx="2673489" cy="335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400" dirty="0" smtClean="0"/>
              <a:t>Sebastian Brückner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Christian </a:t>
            </a:r>
            <a:r>
              <a:rPr lang="de-DE" sz="2400" dirty="0" err="1" smtClean="0"/>
              <a:t>Dullweber</a:t>
            </a:r>
            <a:endParaRPr lang="de-DE" sz="2400" dirty="0" smtClean="0"/>
          </a:p>
          <a:p>
            <a:pPr>
              <a:lnSpc>
                <a:spcPct val="150000"/>
              </a:lnSpc>
            </a:pPr>
            <a:r>
              <a:rPr lang="de-DE" sz="2400" dirty="0" smtClean="0"/>
              <a:t>Felix Niemeyer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Virginia Weidhaas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Moritz Finke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Alexander Lehmann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283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Find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appears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 &gt; 50%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Suggestions.add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found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&gt; 30%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all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items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described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Suggestions.remove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Rating(p) =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F1962-7B87-42C8-980A-5D6D8DD57251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91E77-0872-40B5-82C5-AF2FB86319B0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29351-D883-456A-9724-C1260A78AC8A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Wikidata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Bachelor </a:t>
            </a:r>
            <a:r>
              <a:rPr lang="de-DE" sz="2400" dirty="0" err="1" smtClean="0"/>
              <a:t>project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err="1" smtClean="0"/>
              <a:t>PubSubHubbub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err="1" smtClean="0"/>
              <a:t>Wikimedia</a:t>
            </a:r>
            <a:r>
              <a:rPr lang="de-DE" sz="2400" dirty="0" smtClean="0"/>
              <a:t> </a:t>
            </a:r>
            <a:r>
              <a:rPr lang="de-DE" sz="2400" dirty="0" err="1" smtClean="0"/>
              <a:t>services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err="1" smtClean="0"/>
              <a:t>Wikimedia</a:t>
            </a:r>
            <a:r>
              <a:rPr lang="de-DE" sz="2400" dirty="0" smtClean="0"/>
              <a:t> Labs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Intelligent Forms</a:t>
            </a:r>
          </a:p>
          <a:p>
            <a:pPr marL="841248" lvl="2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1800" dirty="0" smtClean="0"/>
              <a:t>Demo</a:t>
            </a:r>
          </a:p>
          <a:p>
            <a:pPr marL="841248" lvl="2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1800" dirty="0" smtClean="0"/>
              <a:t>Suggestion Workflow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Future Plans</a:t>
            </a: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4A1FD-F085-4C73-ABC9-CDDEFF250A14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326995"/>
            <a:ext cx="7399995" cy="4746997"/>
          </a:xfrm>
        </p:spPr>
        <p:txBody>
          <a:bodyPr/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Structured database providing a common source of certain data types (e.g. names, birth dates, …)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Wikipedia (and other projects) can use the data to avoid duplication </a:t>
            </a:r>
            <a:r>
              <a:rPr lang="en-US" dirty="0" smtClean="0"/>
              <a:t>and to synchronize data among all Wikipedias</a:t>
            </a:r>
            <a:endParaRPr lang="en-US" dirty="0" smtClean="0"/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Development split into three phases:</a:t>
            </a:r>
          </a:p>
          <a:p>
            <a:pPr marL="457200" indent="-279400">
              <a:lnSpc>
                <a:spcPct val="125000"/>
              </a:lnSpc>
              <a:buFont typeface="+mj-lt"/>
              <a:buAutoNum type="arabicPeriod"/>
            </a:pPr>
            <a:r>
              <a:rPr lang="en-US" dirty="0" smtClean="0"/>
              <a:t>Centralizing </a:t>
            </a:r>
            <a:r>
              <a:rPr lang="en-US" dirty="0"/>
              <a:t>interlanguage links – links between Wikipedia articles about the same topic in different languages</a:t>
            </a:r>
          </a:p>
          <a:p>
            <a:pPr marL="457200" indent="-279400">
              <a:lnSpc>
                <a:spcPct val="125000"/>
              </a:lnSpc>
              <a:buFont typeface="+mj-lt"/>
              <a:buAutoNum type="arabicPeriod"/>
            </a:pPr>
            <a:r>
              <a:rPr lang="en-US" dirty="0"/>
              <a:t>Providing a central place for </a:t>
            </a:r>
            <a:r>
              <a:rPr lang="en-US" dirty="0" err="1"/>
              <a:t>infobox</a:t>
            </a:r>
            <a:r>
              <a:rPr lang="en-US" dirty="0"/>
              <a:t> data for all Wikipedias</a:t>
            </a:r>
          </a:p>
          <a:p>
            <a:pPr marL="457200" indent="-279400">
              <a:lnSpc>
                <a:spcPct val="125000"/>
              </a:lnSpc>
              <a:buFont typeface="+mj-lt"/>
              <a:buAutoNum type="arabicPeriod"/>
            </a:pPr>
            <a:r>
              <a:rPr lang="en-US" dirty="0"/>
              <a:t>Creating and updating list articles based on data in Wikidata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9AE9-B24D-4411-8A7E-692F4A16259A}" type="datetime1">
              <a:rPr lang="de-DE" smtClean="0"/>
              <a:t>30.01.2014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195" y="1326995"/>
            <a:ext cx="3877605" cy="274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 </a:t>
            </a:r>
            <a:r>
              <a:rPr lang="de-DE" dirty="0" err="1" smtClean="0"/>
              <a:t>Organization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partner: Wikimedia Germany, responsible for the development of Wikidata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task: improve access to Wikidata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Hangout meeting once a week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Work from the WMDE office in Berlin (tomorrow)</a:t>
            </a:r>
          </a:p>
          <a:p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Communication via mailing lists and IRC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912" y="1825698"/>
            <a:ext cx="9106177" cy="45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MediaWiki Extension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Uses </a:t>
            </a:r>
            <a:r>
              <a:rPr lang="en-US" dirty="0" err="1" smtClean="0"/>
              <a:t>MediaWiki</a:t>
            </a:r>
            <a:r>
              <a:rPr lang="en-US" dirty="0" smtClean="0"/>
              <a:t> hooks to intercept saving articles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Currently, we fully support </a:t>
            </a:r>
            <a:r>
              <a:rPr lang="en-US" dirty="0" err="1" smtClean="0"/>
              <a:t>MediaWiki</a:t>
            </a:r>
            <a:r>
              <a:rPr lang="en-US" dirty="0" smtClean="0"/>
              <a:t> articles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Changes to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Creation of new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Deletion of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pPr/>
              <a:t>30.01.2014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76" y="1426641"/>
            <a:ext cx="3944962" cy="328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4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5522613" y="2996698"/>
            <a:ext cx="1774860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Gerrit</a:t>
            </a:r>
            <a:endParaRPr lang="de-DE" dirty="0"/>
          </a:p>
        </p:txBody>
      </p:sp>
      <p:sp>
        <p:nvSpPr>
          <p:cNvPr id="5" name="Abgerundetes Rechteck 4"/>
          <p:cNvSpPr/>
          <p:nvPr/>
        </p:nvSpPr>
        <p:spPr>
          <a:xfrm>
            <a:off x="5522613" y="1249377"/>
            <a:ext cx="1774860" cy="96419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Git</a:t>
            </a:r>
            <a:endParaRPr lang="de-DE" dirty="0"/>
          </a:p>
        </p:txBody>
      </p:sp>
      <p:sp>
        <p:nvSpPr>
          <p:cNvPr id="6" name="Abgerundetes Rechteck 5"/>
          <p:cNvSpPr/>
          <p:nvPr/>
        </p:nvSpPr>
        <p:spPr>
          <a:xfrm>
            <a:off x="2399547" y="4730436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BugZilla</a:t>
            </a:r>
            <a:endParaRPr lang="de-DE" dirty="0"/>
          </a:p>
        </p:txBody>
      </p:sp>
      <p:sp>
        <p:nvSpPr>
          <p:cNvPr id="7" name="Abgerundetes Rechteck 6"/>
          <p:cNvSpPr/>
          <p:nvPr/>
        </p:nvSpPr>
        <p:spPr>
          <a:xfrm>
            <a:off x="8645678" y="2996698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Jenkins</a:t>
            </a:r>
            <a:endParaRPr lang="de-DE" dirty="0"/>
          </a:p>
        </p:txBody>
      </p:sp>
      <p:sp>
        <p:nvSpPr>
          <p:cNvPr id="8" name="Abgerundetes Rechteck 7"/>
          <p:cNvSpPr/>
          <p:nvPr/>
        </p:nvSpPr>
        <p:spPr>
          <a:xfrm>
            <a:off x="2399547" y="2996698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MediaWiki.org</a:t>
            </a:r>
            <a:endParaRPr lang="de-DE" dirty="0"/>
          </a:p>
        </p:txBody>
      </p:sp>
      <p:sp>
        <p:nvSpPr>
          <p:cNvPr id="9" name="Abgerundetes Rechteck 8"/>
          <p:cNvSpPr/>
          <p:nvPr/>
        </p:nvSpPr>
        <p:spPr>
          <a:xfrm>
            <a:off x="2399546" y="1249377"/>
            <a:ext cx="1774861" cy="96419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GitHub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4" idx="0"/>
          </p:cNvCxnSpPr>
          <p:nvPr/>
        </p:nvCxnSpPr>
        <p:spPr>
          <a:xfrm>
            <a:off x="6410043" y="2213575"/>
            <a:ext cx="0" cy="7831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4" idx="3"/>
            <a:endCxn id="7" idx="1"/>
          </p:cNvCxnSpPr>
          <p:nvPr/>
        </p:nvCxnSpPr>
        <p:spPr>
          <a:xfrm>
            <a:off x="7297473" y="3472005"/>
            <a:ext cx="134820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8" idx="3"/>
            <a:endCxn id="4" idx="1"/>
          </p:cNvCxnSpPr>
          <p:nvPr/>
        </p:nvCxnSpPr>
        <p:spPr>
          <a:xfrm>
            <a:off x="4174408" y="3472005"/>
            <a:ext cx="1348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 flipV="1">
            <a:off x="4143375" y="2171700"/>
            <a:ext cx="1426369" cy="8858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2"/>
            <a:endCxn id="6" idx="0"/>
          </p:cNvCxnSpPr>
          <p:nvPr/>
        </p:nvCxnSpPr>
        <p:spPr>
          <a:xfrm>
            <a:off x="3286978" y="3947312"/>
            <a:ext cx="0" cy="783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9" idx="2"/>
            <a:endCxn id="8" idx="0"/>
          </p:cNvCxnSpPr>
          <p:nvPr/>
        </p:nvCxnSpPr>
        <p:spPr>
          <a:xfrm>
            <a:off x="3286977" y="2213574"/>
            <a:ext cx="1" cy="783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>
            <a:stCxn id="9" idx="3"/>
            <a:endCxn id="5" idx="1"/>
          </p:cNvCxnSpPr>
          <p:nvPr/>
        </p:nvCxnSpPr>
        <p:spPr>
          <a:xfrm>
            <a:off x="4174407" y="1731476"/>
            <a:ext cx="13482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itel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services</a:t>
            </a:r>
            <a:endParaRPr lang="de-DE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6AA1-D9DA-4ECF-BEC1-64221A8308F9}" type="datetime1">
              <a:rPr lang="de-DE" smtClean="0"/>
              <a:pPr/>
              <a:t>30.01.2014</a:t>
            </a:fld>
            <a:endParaRPr lang="de-DE"/>
          </a:p>
        </p:txBody>
      </p:sp>
      <p:sp>
        <p:nvSpPr>
          <p:cNvPr id="26" name="Fußzeilenplatzhalt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37" name="Grafik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828" y="122191"/>
            <a:ext cx="8376344" cy="618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333072" y="60093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Existing</a:t>
            </a:r>
            <a:r>
              <a:rPr lang="de-DE" dirty="0" smtClean="0"/>
              <a:t> Code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4226581" y="601680"/>
            <a:ext cx="1940437" cy="106229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Writing </a:t>
            </a:r>
            <a:r>
              <a:rPr lang="de-DE" dirty="0" err="1" smtClean="0"/>
              <a:t>patch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499455" y="763497"/>
            <a:ext cx="1501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Create </a:t>
            </a:r>
            <a:r>
              <a:rPr lang="de-DE" dirty="0" err="1" smtClean="0"/>
              <a:t>branch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6167018" y="25146"/>
            <a:ext cx="90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commit</a:t>
            </a:r>
            <a:endParaRPr lang="de-DE" dirty="0"/>
          </a:p>
        </p:txBody>
      </p:sp>
      <p:sp>
        <p:nvSpPr>
          <p:cNvPr id="22" name="Abgerundetes Rechteck 21"/>
          <p:cNvSpPr/>
          <p:nvPr/>
        </p:nvSpPr>
        <p:spPr>
          <a:xfrm>
            <a:off x="8821518" y="60093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Patch </a:t>
            </a:r>
            <a:r>
              <a:rPr lang="de-DE" dirty="0" err="1" smtClean="0"/>
              <a:t>ready</a:t>
            </a:r>
            <a:endParaRPr lang="de-DE" dirty="0"/>
          </a:p>
        </p:txBody>
      </p:sp>
      <p:sp>
        <p:nvSpPr>
          <p:cNvPr id="23" name="Abgerundetes Rechteck 22"/>
          <p:cNvSpPr/>
          <p:nvPr/>
        </p:nvSpPr>
        <p:spPr>
          <a:xfrm>
            <a:off x="8804634" y="2508275"/>
            <a:ext cx="1974204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Awaiting</a:t>
            </a:r>
            <a:r>
              <a:rPr lang="de-DE" dirty="0" smtClean="0"/>
              <a:t> </a:t>
            </a:r>
            <a:r>
              <a:rPr lang="de-DE" dirty="0" err="1" smtClean="0"/>
              <a:t>linting</a:t>
            </a:r>
            <a:endParaRPr lang="de-DE" dirty="0"/>
          </a:p>
        </p:txBody>
      </p:sp>
      <p:cxnSp>
        <p:nvCxnSpPr>
          <p:cNvPr id="25" name="Gerade Verbindung mit Pfeil 24"/>
          <p:cNvCxnSpPr>
            <a:stCxn id="5" idx="3"/>
            <a:endCxn id="22" idx="1"/>
          </p:cNvCxnSpPr>
          <p:nvPr/>
        </p:nvCxnSpPr>
        <p:spPr>
          <a:xfrm>
            <a:off x="6167018" y="1132829"/>
            <a:ext cx="26545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H="1">
            <a:off x="9791736" y="1665156"/>
            <a:ext cx="1" cy="8435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Abgerundetes Rechteck 36"/>
          <p:cNvSpPr/>
          <p:nvPr/>
        </p:nvSpPr>
        <p:spPr>
          <a:xfrm>
            <a:off x="4226581" y="2508275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Jenkins</a:t>
            </a:r>
          </a:p>
          <a:p>
            <a:pPr marL="360363" lvl="1" indent="-174625">
              <a:buFont typeface="Arial" panose="020B0604020202020204" pitchFamily="34" charset="0"/>
              <a:buChar char="•"/>
              <a:tabLst>
                <a:tab pos="360363" algn="l"/>
              </a:tabLst>
            </a:pPr>
            <a:r>
              <a:rPr lang="de-DE" dirty="0" smtClean="0"/>
              <a:t>Unit </a:t>
            </a:r>
            <a:r>
              <a:rPr lang="de-DE" dirty="0" err="1" smtClean="0"/>
              <a:t>tests</a:t>
            </a:r>
            <a:endParaRPr lang="de-DE" dirty="0" smtClean="0"/>
          </a:p>
          <a:p>
            <a:pPr marL="360363" lvl="1" indent="-174625">
              <a:buFont typeface="Arial" panose="020B0604020202020204" pitchFamily="34" charset="0"/>
              <a:buChar char="•"/>
              <a:tabLst>
                <a:tab pos="360363" algn="l"/>
              </a:tabLst>
            </a:pPr>
            <a:r>
              <a:rPr lang="de-DE" dirty="0" err="1" smtClean="0"/>
              <a:t>Linting</a:t>
            </a:r>
            <a:endParaRPr lang="de-DE" dirty="0"/>
          </a:p>
        </p:txBody>
      </p:sp>
      <p:sp>
        <p:nvSpPr>
          <p:cNvPr id="40" name="Abgerundetes Rechteck 39"/>
          <p:cNvSpPr/>
          <p:nvPr/>
        </p:nvSpPr>
        <p:spPr>
          <a:xfrm>
            <a:off x="4226581" y="5048759"/>
            <a:ext cx="1940437" cy="106664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Awaiting</a:t>
            </a:r>
            <a:r>
              <a:rPr lang="de-DE" dirty="0" smtClean="0"/>
              <a:t> Reviews</a:t>
            </a:r>
            <a:endParaRPr lang="de-DE" dirty="0"/>
          </a:p>
        </p:txBody>
      </p:sp>
      <p:sp>
        <p:nvSpPr>
          <p:cNvPr id="48" name="Abgerundetes Rechteck 47"/>
          <p:cNvSpPr/>
          <p:nvPr/>
        </p:nvSpPr>
        <p:spPr>
          <a:xfrm>
            <a:off x="8804634" y="5049195"/>
            <a:ext cx="1974205" cy="10657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Change </a:t>
            </a:r>
            <a:r>
              <a:rPr lang="de-DE" dirty="0" err="1" smtClean="0"/>
              <a:t>required</a:t>
            </a:r>
            <a:endParaRPr lang="de-DE" dirty="0"/>
          </a:p>
        </p:txBody>
      </p:sp>
      <p:sp>
        <p:nvSpPr>
          <p:cNvPr id="62" name="Textfeld 61"/>
          <p:cNvSpPr txBox="1"/>
          <p:nvPr/>
        </p:nvSpPr>
        <p:spPr>
          <a:xfrm>
            <a:off x="7299717" y="526249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-1</a:t>
            </a:r>
            <a:endParaRPr lang="de-DE" dirty="0"/>
          </a:p>
        </p:txBody>
      </p:sp>
      <p:sp>
        <p:nvSpPr>
          <p:cNvPr id="63" name="Abgerundetes Rechteck 62"/>
          <p:cNvSpPr/>
          <p:nvPr/>
        </p:nvSpPr>
        <p:spPr>
          <a:xfrm>
            <a:off x="333072" y="5048759"/>
            <a:ext cx="1940437" cy="106664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Patch </a:t>
            </a:r>
            <a:r>
              <a:rPr lang="de-DE" dirty="0" err="1" smtClean="0"/>
              <a:t>merged</a:t>
            </a:r>
            <a:endParaRPr lang="de-DE" dirty="0"/>
          </a:p>
        </p:txBody>
      </p:sp>
      <p:sp>
        <p:nvSpPr>
          <p:cNvPr id="66" name="Textfeld 65"/>
          <p:cNvSpPr txBox="1"/>
          <p:nvPr/>
        </p:nvSpPr>
        <p:spPr>
          <a:xfrm>
            <a:off x="3041494" y="5211572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+2</a:t>
            </a:r>
            <a:endParaRPr lang="de-DE" dirty="0"/>
          </a:p>
        </p:txBody>
      </p:sp>
      <p:cxnSp>
        <p:nvCxnSpPr>
          <p:cNvPr id="112" name="Gekrümmte Verbindung 111"/>
          <p:cNvCxnSpPr>
            <a:stCxn id="5" idx="0"/>
          </p:cNvCxnSpPr>
          <p:nvPr/>
        </p:nvCxnSpPr>
        <p:spPr>
          <a:xfrm rot="16200000" flipH="1">
            <a:off x="5503246" y="295234"/>
            <a:ext cx="357328" cy="970220"/>
          </a:xfrm>
          <a:prstGeom prst="curvedConnector4">
            <a:avLst>
              <a:gd name="adj1" fmla="val -129510"/>
              <a:gd name="adj2" fmla="val 113793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3" name="Textfeld 122"/>
          <p:cNvSpPr txBox="1"/>
          <p:nvPr/>
        </p:nvSpPr>
        <p:spPr>
          <a:xfrm>
            <a:off x="6679604" y="808435"/>
            <a:ext cx="1673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Squash </a:t>
            </a:r>
            <a:r>
              <a:rPr lang="de-DE" dirty="0" err="1" smtClean="0"/>
              <a:t>changes</a:t>
            </a:r>
            <a:endParaRPr lang="de-DE" dirty="0"/>
          </a:p>
          <a:p>
            <a:r>
              <a:rPr lang="de-DE" dirty="0" err="1" smtClean="0"/>
              <a:t>into</a:t>
            </a:r>
            <a:r>
              <a:rPr lang="de-DE" dirty="0" smtClean="0"/>
              <a:t> 1 </a:t>
            </a:r>
            <a:r>
              <a:rPr lang="de-DE" dirty="0" err="1" smtClean="0"/>
              <a:t>commit</a:t>
            </a:r>
            <a:endParaRPr lang="de-DE" dirty="0" smtClean="0"/>
          </a:p>
        </p:txBody>
      </p:sp>
      <p:sp>
        <p:nvSpPr>
          <p:cNvPr id="128" name="Textfeld 127"/>
          <p:cNvSpPr txBox="1"/>
          <p:nvPr/>
        </p:nvSpPr>
        <p:spPr>
          <a:xfrm>
            <a:off x="8681993" y="1935306"/>
            <a:ext cx="1907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Publish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  Gerrit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6757553" y="2713037"/>
            <a:ext cx="1746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Automatic</a:t>
            </a:r>
            <a:r>
              <a:rPr lang="de-DE" dirty="0" smtClean="0"/>
              <a:t> check</a:t>
            </a:r>
          </a:p>
          <a:p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verify</a:t>
            </a:r>
            <a:endParaRPr lang="de-DE" dirty="0"/>
          </a:p>
        </p:txBody>
      </p:sp>
      <p:sp>
        <p:nvSpPr>
          <p:cNvPr id="197" name="Textfeld 196"/>
          <p:cNvSpPr txBox="1"/>
          <p:nvPr/>
        </p:nvSpPr>
        <p:spPr>
          <a:xfrm>
            <a:off x="4295919" y="41424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success</a:t>
            </a:r>
            <a:endParaRPr lang="de-DE" dirty="0"/>
          </a:p>
        </p:txBody>
      </p:sp>
      <p:sp>
        <p:nvSpPr>
          <p:cNvPr id="200" name="Textfeld 199"/>
          <p:cNvSpPr txBox="1"/>
          <p:nvPr/>
        </p:nvSpPr>
        <p:spPr>
          <a:xfrm>
            <a:off x="7641982" y="4094896"/>
            <a:ext cx="467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fail</a:t>
            </a:r>
            <a:endParaRPr lang="de-DE" dirty="0"/>
          </a:p>
        </p:txBody>
      </p:sp>
      <p:cxnSp>
        <p:nvCxnSpPr>
          <p:cNvPr id="220" name="Gerade Verbindung mit Pfeil 219"/>
          <p:cNvCxnSpPr>
            <a:stCxn id="23" idx="1"/>
            <a:endCxn id="37" idx="3"/>
          </p:cNvCxnSpPr>
          <p:nvPr/>
        </p:nvCxnSpPr>
        <p:spPr>
          <a:xfrm flipH="1">
            <a:off x="6167018" y="3040166"/>
            <a:ext cx="26376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2" name="Gerade Verbindung mit Pfeil 221"/>
          <p:cNvCxnSpPr>
            <a:stCxn id="37" idx="2"/>
            <a:endCxn id="40" idx="0"/>
          </p:cNvCxnSpPr>
          <p:nvPr/>
        </p:nvCxnSpPr>
        <p:spPr>
          <a:xfrm>
            <a:off x="5196800" y="3572057"/>
            <a:ext cx="0" cy="14767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4" name="Gerade Verbindung mit Pfeil 223"/>
          <p:cNvCxnSpPr/>
          <p:nvPr/>
        </p:nvCxnSpPr>
        <p:spPr>
          <a:xfrm>
            <a:off x="6138819" y="3491785"/>
            <a:ext cx="2701293" cy="16064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6" name="Gerade Verbindung mit Pfeil 225"/>
          <p:cNvCxnSpPr>
            <a:stCxn id="40" idx="3"/>
            <a:endCxn id="48" idx="1"/>
          </p:cNvCxnSpPr>
          <p:nvPr/>
        </p:nvCxnSpPr>
        <p:spPr>
          <a:xfrm>
            <a:off x="6167018" y="5582083"/>
            <a:ext cx="26376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8" name="Gerade Verbindung mit Pfeil 227"/>
          <p:cNvCxnSpPr>
            <a:stCxn id="48" idx="0"/>
          </p:cNvCxnSpPr>
          <p:nvPr/>
        </p:nvCxnSpPr>
        <p:spPr>
          <a:xfrm flipV="1">
            <a:off x="9791737" y="3572494"/>
            <a:ext cx="0" cy="14767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0" name="Gerade Verbindung mit Pfeil 229"/>
          <p:cNvCxnSpPr>
            <a:stCxn id="40" idx="1"/>
            <a:endCxn id="63" idx="3"/>
          </p:cNvCxnSpPr>
          <p:nvPr/>
        </p:nvCxnSpPr>
        <p:spPr>
          <a:xfrm flipH="1">
            <a:off x="2273509" y="5582083"/>
            <a:ext cx="1953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3" name="Textfeld 232"/>
          <p:cNvSpPr txBox="1"/>
          <p:nvPr/>
        </p:nvSpPr>
        <p:spPr>
          <a:xfrm>
            <a:off x="8971516" y="4133144"/>
            <a:ext cx="1771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Amend</a:t>
            </a:r>
            <a:r>
              <a:rPr lang="de-DE" dirty="0" smtClean="0"/>
              <a:t>  </a:t>
            </a:r>
            <a:r>
              <a:rPr lang="de-DE" dirty="0" err="1" smtClean="0"/>
              <a:t>commit</a:t>
            </a:r>
            <a:endParaRPr lang="de-DE" dirty="0" smtClean="0"/>
          </a:p>
        </p:txBody>
      </p:sp>
      <p:cxnSp>
        <p:nvCxnSpPr>
          <p:cNvPr id="281" name="Gerade Verbindung mit Pfeil 280"/>
          <p:cNvCxnSpPr>
            <a:stCxn id="4" idx="3"/>
            <a:endCxn id="5" idx="1"/>
          </p:cNvCxnSpPr>
          <p:nvPr/>
        </p:nvCxnSpPr>
        <p:spPr>
          <a:xfrm>
            <a:off x="2273509" y="1132829"/>
            <a:ext cx="1953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1DD9-34C5-44DB-9EBA-90549D9F142C}" type="datetime1">
              <a:rPr lang="de-DE" smtClean="0"/>
              <a:t>30.01.2014</a:t>
            </a:fld>
            <a:endParaRPr lang="de-DE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659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20" grpId="0"/>
      <p:bldP spid="22" grpId="0" animBg="1"/>
      <p:bldP spid="23" grpId="0" animBg="1"/>
      <p:bldP spid="37" grpId="0" animBg="1"/>
      <p:bldP spid="40" grpId="0" animBg="1"/>
      <p:bldP spid="48" grpId="0" animBg="1"/>
      <p:bldP spid="62" grpId="0"/>
      <p:bldP spid="63" grpId="0" animBg="1"/>
      <p:bldP spid="66" grpId="0"/>
      <p:bldP spid="123" grpId="0"/>
      <p:bldP spid="128" grpId="0"/>
      <p:bldP spid="129" grpId="0"/>
      <p:bldP spid="197" grpId="0"/>
      <p:bldP spid="200" grpId="0"/>
      <p:bldP spid="233" grpId="0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1175</Words>
  <Application>Microsoft Office PowerPoint</Application>
  <PresentationFormat>Breitbild</PresentationFormat>
  <Paragraphs>307</Paragraphs>
  <Slides>22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9" baseType="lpstr">
      <vt:lpstr>Aharoni</vt:lpstr>
      <vt:lpstr>Arial</vt:lpstr>
      <vt:lpstr>Calibri</vt:lpstr>
      <vt:lpstr>Cambria Math</vt:lpstr>
      <vt:lpstr>Consolas</vt:lpstr>
      <vt:lpstr>Neo Sans Std</vt:lpstr>
      <vt:lpstr>powerpoint_hpi_cgs_wide</vt:lpstr>
      <vt:lpstr>Wikidata.lib</vt:lpstr>
      <vt:lpstr>Who are we?</vt:lpstr>
      <vt:lpstr>Agenda</vt:lpstr>
      <vt:lpstr>Wikidata</vt:lpstr>
      <vt:lpstr>Project Organization</vt:lpstr>
      <vt:lpstr>PubSubHubbub</vt:lpstr>
      <vt:lpstr>MediaWiki Extension</vt:lpstr>
      <vt:lpstr>Wikimedia services</vt:lpstr>
      <vt:lpstr>PowerPoint-Präsentation</vt:lpstr>
      <vt:lpstr>Wikitech / Wikimedia Labs</vt:lpstr>
      <vt:lpstr>Intelligent Forms</vt:lpstr>
      <vt:lpstr>Workflow</vt:lpstr>
      <vt:lpstr>Workflow</vt:lpstr>
      <vt:lpstr>Workflow</vt:lpstr>
      <vt:lpstr>Workflow</vt:lpstr>
      <vt:lpstr>Work in Progress / Future Plans</vt:lpstr>
      <vt:lpstr>Finding “Misfits“</vt:lpstr>
      <vt:lpstr>Adjust Property Ranking</vt:lpstr>
      <vt:lpstr>Classifiers</vt:lpstr>
      <vt:lpstr>Algorithm for finding Classifiers</vt:lpstr>
      <vt:lpstr>Finding Examples / Representatives</vt:lpstr>
      <vt:lpstr>PowerPoint-Präsentation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Brueckner, Sebastian</cp:lastModifiedBy>
  <cp:revision>112</cp:revision>
  <dcterms:created xsi:type="dcterms:W3CDTF">2014-01-22T15:15:36Z</dcterms:created>
  <dcterms:modified xsi:type="dcterms:W3CDTF">2014-01-30T10:48:05Z</dcterms:modified>
</cp:coreProperties>
</file>

<file path=docProps/thumbnail.jpeg>
</file>